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Ubuntu"/>
      <p:regular r:id="rId32"/>
      <p:bold r:id="rId33"/>
      <p:italic r:id="rId34"/>
      <p:boldItalic r:id="rId35"/>
    </p:embeddedFont>
    <p:embeddedFont>
      <p:font typeface="Roboto Thin"/>
      <p:regular r:id="rId36"/>
      <p:bold r:id="rId37"/>
      <p:italic r:id="rId38"/>
      <p:boldItalic r:id="rId39"/>
    </p:embeddedFont>
    <p:embeddedFont>
      <p:font typeface="Roboto"/>
      <p:regular r:id="rId40"/>
      <p:bold r:id="rId41"/>
      <p:italic r:id="rId42"/>
      <p:boldItalic r:id="rId43"/>
    </p:embeddedFont>
    <p:embeddedFont>
      <p:font typeface="Roboto Medium"/>
      <p:regular r:id="rId44"/>
      <p:bold r:id="rId45"/>
      <p:italic r:id="rId46"/>
      <p:boldItalic r:id="rId47"/>
    </p:embeddedFont>
    <p:embeddedFont>
      <p:font typeface="Constantia"/>
      <p:regular r:id="rId48"/>
      <p:bold r:id="rId49"/>
      <p:italic r:id="rId50"/>
      <p:boldItalic r:id="rId51"/>
    </p:embeddedFont>
    <p:embeddedFont>
      <p:font typeface="Garamond"/>
      <p:regular r:id="rId52"/>
      <p:bold r:id="rId53"/>
      <p:italic r:id="rId54"/>
      <p:boldItalic r:id="rId55"/>
    </p:embeddedFont>
    <p:embeddedFont>
      <p:font typeface="Average"/>
      <p:regular r:id="rId56"/>
    </p:embeddedFont>
    <p:embeddedFont>
      <p:font typeface="Oswald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RobotoMedium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RobotoMedium-italic.fntdata"/><Relationship Id="rId45" Type="http://schemas.openxmlformats.org/officeDocument/2006/relationships/font" Target="fonts/Roboto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onstantia-regular.fntdata"/><Relationship Id="rId47" Type="http://schemas.openxmlformats.org/officeDocument/2006/relationships/font" Target="fonts/RobotoMedium-boldItalic.fntdata"/><Relationship Id="rId49" Type="http://schemas.openxmlformats.org/officeDocument/2006/relationships/font" Target="fonts/Constanti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Ubuntu-bold.fntdata"/><Relationship Id="rId32" Type="http://schemas.openxmlformats.org/officeDocument/2006/relationships/font" Target="fonts/Ubuntu-regular.fntdata"/><Relationship Id="rId35" Type="http://schemas.openxmlformats.org/officeDocument/2006/relationships/font" Target="fonts/Ubuntu-boldItalic.fntdata"/><Relationship Id="rId34" Type="http://schemas.openxmlformats.org/officeDocument/2006/relationships/font" Target="fonts/Ubuntu-italic.fntdata"/><Relationship Id="rId37" Type="http://schemas.openxmlformats.org/officeDocument/2006/relationships/font" Target="fonts/RobotoThin-bold.fntdata"/><Relationship Id="rId36" Type="http://schemas.openxmlformats.org/officeDocument/2006/relationships/font" Target="fonts/RobotoThin-regular.fntdata"/><Relationship Id="rId39" Type="http://schemas.openxmlformats.org/officeDocument/2006/relationships/font" Target="fonts/RobotoThin-boldItalic.fntdata"/><Relationship Id="rId38" Type="http://schemas.openxmlformats.org/officeDocument/2006/relationships/font" Target="fonts/RobotoThin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onstantia-boldItalic.fntdata"/><Relationship Id="rId50" Type="http://schemas.openxmlformats.org/officeDocument/2006/relationships/font" Target="fonts/Constantia-italic.fntdata"/><Relationship Id="rId53" Type="http://schemas.openxmlformats.org/officeDocument/2006/relationships/font" Target="fonts/Garamond-bold.fntdata"/><Relationship Id="rId52" Type="http://schemas.openxmlformats.org/officeDocument/2006/relationships/font" Target="fonts/Garamond-regular.fntdata"/><Relationship Id="rId11" Type="http://schemas.openxmlformats.org/officeDocument/2006/relationships/slide" Target="slides/slide6.xml"/><Relationship Id="rId55" Type="http://schemas.openxmlformats.org/officeDocument/2006/relationships/font" Target="fonts/Garamond-boldItalic.fntdata"/><Relationship Id="rId10" Type="http://schemas.openxmlformats.org/officeDocument/2006/relationships/slide" Target="slides/slide5.xml"/><Relationship Id="rId54" Type="http://schemas.openxmlformats.org/officeDocument/2006/relationships/font" Target="fonts/Garamond-italic.fntdata"/><Relationship Id="rId13" Type="http://schemas.openxmlformats.org/officeDocument/2006/relationships/slide" Target="slides/slide8.xml"/><Relationship Id="rId57" Type="http://schemas.openxmlformats.org/officeDocument/2006/relationships/font" Target="fonts/Oswald-regular.fntdata"/><Relationship Id="rId12" Type="http://schemas.openxmlformats.org/officeDocument/2006/relationships/slide" Target="slides/slide7.xml"/><Relationship Id="rId56" Type="http://schemas.openxmlformats.org/officeDocument/2006/relationships/font" Target="fonts/Averag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Oswa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nvas.iastate.edu/courses/58659/discussion_topics/444482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 of Hermes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9165136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9165136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categories we spent the most time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6d862c921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6d862c921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6d862c921_1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6d862c921_1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text in graphic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‘validate feature usability’ -&gt; ‘release’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855d54e1c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855d54e1c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855d54e1c_1_2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855d54e1c_1_2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**enlarge graph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855d54e1c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855d54e1c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meaningful images/graphs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855d54e1c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855d54e1c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855d54e1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855d54e1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915299ce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915299c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6e80de93b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6e80de93b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screenshot, but add short demo on the bottom if time allows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855d54e1c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855d54e1c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915299ced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915299ce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6d862c921_9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6d862c921_9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Justin &amp; Nash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6d862c921_9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6d862c921_9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6d862c921_9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6d862c921_9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855d54e1c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4855d54e1c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Bobby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6e80de93b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6e80de93b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Justin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https://canvas.iastate.edu/courses/58659/discussion_topics/444482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48a02ca1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48a02ca1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85349e32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85349e32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With natural disasters becoming increasingly more common, ways to provide relief to those victims is becoming more and more necessary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The goal of call for code is to design a tool to improve preparedness for natural disasters and relief to safeguard the health and wellbeing of communities in disaster stricken areas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855d54e1c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855d54e1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fema/red cross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background formatting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colors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colon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punctuation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55d54e1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55d54e1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icons for all or remove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images to each block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89a10e7a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89a10e7a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Bobby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91651369d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91651369d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Bobby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855d54e1c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855d54e1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**Shorten and make </a:t>
            </a:r>
            <a:r>
              <a:rPr lang="en"/>
              <a:t>consistent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-&gt; scalability -&gt; performance -&gt; security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91651369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9165136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**Shorten and make consistent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-&gt; scalability -&gt; performance -&gt; security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38.png"/><Relationship Id="rId5" Type="http://schemas.openxmlformats.org/officeDocument/2006/relationships/image" Target="../media/image12.jpg"/><Relationship Id="rId6" Type="http://schemas.openxmlformats.org/officeDocument/2006/relationships/image" Target="../media/image34.jpg"/><Relationship Id="rId7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Relationship Id="rId5" Type="http://schemas.openxmlformats.org/officeDocument/2006/relationships/image" Target="../media/image36.jpg"/><Relationship Id="rId6" Type="http://schemas.openxmlformats.org/officeDocument/2006/relationships/image" Target="../media/image32.jpg"/><Relationship Id="rId7" Type="http://schemas.openxmlformats.org/officeDocument/2006/relationships/image" Target="../media/image31.jpg"/><Relationship Id="rId8" Type="http://schemas.openxmlformats.org/officeDocument/2006/relationships/image" Target="../media/image3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 40: Call For Code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FEFEF"/>
                </a:solidFill>
              </a:rPr>
              <a:t>“Project Hermes”</a:t>
            </a:r>
            <a:endParaRPr b="1" sz="3000">
              <a:solidFill>
                <a:srgbClr val="EFEFEF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4"/>
            <a:ext cx="7801500" cy="16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Advisors: Dr. Diane Rover and Dr. Nicholas Fila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Project Influence: IBM Call For Code Competition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/>
          <p:nvPr>
            <p:ph type="title"/>
          </p:nvPr>
        </p:nvSpPr>
        <p:spPr>
          <a:xfrm>
            <a:off x="0" y="4570800"/>
            <a:ext cx="358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</a:t>
            </a:r>
            <a:r>
              <a:rPr lang="en"/>
              <a:t>Structure</a:t>
            </a:r>
            <a:endParaRPr/>
          </a:p>
        </p:txBody>
      </p:sp>
      <p:pic>
        <p:nvPicPr>
          <p:cNvPr id="251" name="Google Shape;2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713" y="234838"/>
            <a:ext cx="5818076" cy="46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/>
          <p:nvPr/>
        </p:nvSpPr>
        <p:spPr>
          <a:xfrm>
            <a:off x="6614300" y="2601775"/>
            <a:ext cx="2424600" cy="1683600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3"/>
          <p:cNvSpPr/>
          <p:nvPr/>
        </p:nvSpPr>
        <p:spPr>
          <a:xfrm>
            <a:off x="4601450" y="2403900"/>
            <a:ext cx="1961100" cy="2221500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3"/>
          <p:cNvSpPr/>
          <p:nvPr/>
        </p:nvSpPr>
        <p:spPr>
          <a:xfrm>
            <a:off x="2247000" y="2099575"/>
            <a:ext cx="2238300" cy="3014400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3"/>
          <p:cNvSpPr/>
          <p:nvPr/>
        </p:nvSpPr>
        <p:spPr>
          <a:xfrm>
            <a:off x="122725" y="2099575"/>
            <a:ext cx="2053800" cy="2782800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With Empathy</a:t>
            </a:r>
            <a:endParaRPr/>
          </a:p>
        </p:txBody>
      </p:sp>
      <p:sp>
        <p:nvSpPr>
          <p:cNvPr id="261" name="Google Shape;261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6544875" y="1189950"/>
            <a:ext cx="2553600" cy="789300"/>
          </a:xfrm>
          <a:prstGeom prst="homePlate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Detachment</a:t>
            </a:r>
            <a:endParaRPr b="1"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4406125" y="1189950"/>
            <a:ext cx="2553600" cy="789300"/>
          </a:xfrm>
          <a:prstGeom prst="homePlate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Connection</a:t>
            </a:r>
            <a:endParaRPr b="1"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4" name="Google Shape;264;p23"/>
          <p:cNvSpPr/>
          <p:nvPr/>
        </p:nvSpPr>
        <p:spPr>
          <a:xfrm>
            <a:off x="2247000" y="1189950"/>
            <a:ext cx="2553600" cy="789300"/>
          </a:xfrm>
          <a:prstGeom prst="homePlat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Immersion</a:t>
            </a:r>
            <a:endParaRPr b="1"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5" name="Google Shape;265;p23"/>
          <p:cNvSpPr/>
          <p:nvPr/>
        </p:nvSpPr>
        <p:spPr>
          <a:xfrm>
            <a:off x="93925" y="1189950"/>
            <a:ext cx="2553600" cy="7893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Discovery</a:t>
            </a:r>
            <a:endParaRPr b="1"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6" name="Google Shape;2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25" y="2151475"/>
            <a:ext cx="1961145" cy="267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5775" y="2444698"/>
            <a:ext cx="2148324" cy="21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2000" y="2163075"/>
            <a:ext cx="2128478" cy="15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3162" y="3771948"/>
            <a:ext cx="1961148" cy="13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6239" y="2660599"/>
            <a:ext cx="2350860" cy="156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Iterative User Experience Design Process</a:t>
            </a:r>
            <a:endParaRPr/>
          </a:p>
        </p:txBody>
      </p:sp>
      <p:sp>
        <p:nvSpPr>
          <p:cNvPr id="276" name="Google Shape;276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24"/>
          <p:cNvSpPr txBox="1"/>
          <p:nvPr>
            <p:ph idx="1" type="body"/>
          </p:nvPr>
        </p:nvSpPr>
        <p:spPr>
          <a:xfrm>
            <a:off x="712750" y="1469200"/>
            <a:ext cx="3364500" cy="360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Weekly UX Meetings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Met with Dr. Nick Fila to discuss UX focus group results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Developed </a:t>
            </a: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measures for updating UI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User Focus Groups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Gathered information tailored to the current UX iteration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8" name="Google Shape;2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250" y="1469200"/>
            <a:ext cx="4754300" cy="30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/>
          <p:nvPr/>
        </p:nvSpPr>
        <p:spPr>
          <a:xfrm>
            <a:off x="99550" y="925000"/>
            <a:ext cx="4242000" cy="19071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"/>
          <p:cNvSpPr txBox="1"/>
          <p:nvPr>
            <p:ph type="title"/>
          </p:nvPr>
        </p:nvSpPr>
        <p:spPr>
          <a:xfrm>
            <a:off x="154425" y="99500"/>
            <a:ext cx="393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pic>
        <p:nvPicPr>
          <p:cNvPr id="285" name="Google Shape;285;p25"/>
          <p:cNvPicPr preferRelativeResize="0"/>
          <p:nvPr/>
        </p:nvPicPr>
        <p:blipFill rotWithShape="1">
          <a:blip r:embed="rId3">
            <a:alphaModFix/>
          </a:blip>
          <a:srcRect b="48838" l="0" r="0" t="0"/>
          <a:stretch/>
        </p:blipFill>
        <p:spPr>
          <a:xfrm>
            <a:off x="180400" y="966812"/>
            <a:ext cx="4080300" cy="17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2249425" y="3021875"/>
            <a:ext cx="4646400" cy="1999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25"/>
          <p:cNvPicPr preferRelativeResize="0"/>
          <p:nvPr/>
        </p:nvPicPr>
        <p:blipFill rotWithShape="1">
          <a:blip r:embed="rId4">
            <a:alphaModFix/>
          </a:blip>
          <a:srcRect b="49909" l="0" r="0" t="0"/>
          <a:stretch/>
        </p:blipFill>
        <p:spPr>
          <a:xfrm>
            <a:off x="2322825" y="3084905"/>
            <a:ext cx="4498358" cy="18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5"/>
          <p:cNvSpPr/>
          <p:nvPr/>
        </p:nvSpPr>
        <p:spPr>
          <a:xfrm>
            <a:off x="4572000" y="925000"/>
            <a:ext cx="4213800" cy="19071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5">
            <a:alphaModFix/>
          </a:blip>
          <a:srcRect b="50285" l="0" r="0" t="0"/>
          <a:stretch/>
        </p:blipFill>
        <p:spPr>
          <a:xfrm>
            <a:off x="4625650" y="990775"/>
            <a:ext cx="4115675" cy="178935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/>
          <p:nvPr/>
        </p:nvSpPr>
        <p:spPr>
          <a:xfrm flipH="1" rot="10800000">
            <a:off x="1121725" y="2908300"/>
            <a:ext cx="1051500" cy="777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5"/>
          <p:cNvSpPr/>
          <p:nvPr/>
        </p:nvSpPr>
        <p:spPr>
          <a:xfrm flipH="1" rot="5400000">
            <a:off x="7109125" y="2771200"/>
            <a:ext cx="777300" cy="1051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/>
          <p:nvPr/>
        </p:nvSpPr>
        <p:spPr>
          <a:xfrm>
            <a:off x="4859650" y="965100"/>
            <a:ext cx="4179300" cy="321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Technical Considerations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6"/>
          <p:cNvSpPr txBox="1"/>
          <p:nvPr>
            <p:ph idx="1" type="body"/>
          </p:nvPr>
        </p:nvSpPr>
        <p:spPr>
          <a:xfrm>
            <a:off x="215250" y="1152475"/>
            <a:ext cx="4692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Android market share is approaching 90% as developing countries cell phone numbers increase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High focus on Android development.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Cross-platform development would approach 100% of market share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mplementation</a:t>
            </a: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to iOS in future.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Large focus on user friendly design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0" name="Google Shape;3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498" y="1331350"/>
            <a:ext cx="3955600" cy="24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/>
          <p:nvPr/>
        </p:nvSpPr>
        <p:spPr>
          <a:xfrm>
            <a:off x="4572000" y="1152475"/>
            <a:ext cx="4572000" cy="3990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7"/>
          <p:cNvSpPr/>
          <p:nvPr/>
        </p:nvSpPr>
        <p:spPr>
          <a:xfrm>
            <a:off x="0" y="1152475"/>
            <a:ext cx="5279700" cy="39909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7"/>
          <p:cNvSpPr txBox="1"/>
          <p:nvPr>
            <p:ph type="title"/>
          </p:nvPr>
        </p:nvSpPr>
        <p:spPr>
          <a:xfrm>
            <a:off x="437925" y="411466"/>
            <a:ext cx="85206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Platforms Used</a:t>
            </a:r>
            <a:endParaRPr/>
          </a:p>
        </p:txBody>
      </p:sp>
      <p:sp>
        <p:nvSpPr>
          <p:cNvPr id="309" name="Google Shape;309;p27"/>
          <p:cNvSpPr txBox="1"/>
          <p:nvPr>
            <p:ph idx="1" type="body"/>
          </p:nvPr>
        </p:nvSpPr>
        <p:spPr>
          <a:xfrm>
            <a:off x="311700" y="1343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Android or iOS devices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Xamarin</a:t>
            </a: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library</a:t>
            </a:r>
            <a:endParaRPr sz="1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C#</a:t>
            </a:r>
            <a:endParaRPr sz="1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.NET Standard</a:t>
            </a:r>
            <a:endParaRPr sz="1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Autofac dependency injection</a:t>
            </a:r>
            <a:endParaRPr sz="1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Resources.resx</a:t>
            </a:r>
            <a:endParaRPr sz="1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SQLite for database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Newtonsoft.JSON.Net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Google maps API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NUnit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310" name="Google Shape;3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550" y="1268200"/>
            <a:ext cx="3270900" cy="137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2" name="Google Shape;3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4200" y="2639262"/>
            <a:ext cx="2145483" cy="10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7175" y="3499825"/>
            <a:ext cx="1247025" cy="145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"/>
          <p:cNvSpPr txBox="1"/>
          <p:nvPr>
            <p:ph type="title"/>
          </p:nvPr>
        </p:nvSpPr>
        <p:spPr>
          <a:xfrm>
            <a:off x="123900" y="184200"/>
            <a:ext cx="317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Building Block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Implementations </a:t>
            </a:r>
            <a:endParaRPr/>
          </a:p>
        </p:txBody>
      </p:sp>
      <p:pic>
        <p:nvPicPr>
          <p:cNvPr id="319" name="Google Shape;3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388" y="2725900"/>
            <a:ext cx="3884700" cy="224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320" name="Google Shape;320;p28"/>
          <p:cNvGrpSpPr/>
          <p:nvPr/>
        </p:nvGrpSpPr>
        <p:grpSpPr>
          <a:xfrm>
            <a:off x="332800" y="1393636"/>
            <a:ext cx="4151783" cy="3224028"/>
            <a:chOff x="1118211" y="283725"/>
            <a:chExt cx="2090841" cy="2395800"/>
          </a:xfrm>
        </p:grpSpPr>
        <p:sp>
          <p:nvSpPr>
            <p:cNvPr id="321" name="Google Shape;321;p28"/>
            <p:cNvSpPr/>
            <p:nvPr/>
          </p:nvSpPr>
          <p:spPr>
            <a:xfrm>
              <a:off x="1178652" y="283725"/>
              <a:ext cx="2030400" cy="239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1118211" y="341751"/>
              <a:ext cx="2048100" cy="635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1233850" y="470606"/>
              <a:ext cx="1815000" cy="425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Capability Decomposition</a:t>
              </a:r>
              <a:endParaRPr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1126152" y="1140648"/>
              <a:ext cx="2030400" cy="13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aramond"/>
                <a:buChar char="●"/>
              </a:pPr>
              <a:r>
                <a:rPr lang="en"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Broken down into individual projects</a:t>
              </a:r>
              <a:endParaRPr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-34290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aramond"/>
                <a:buChar char="○"/>
              </a:pPr>
              <a:r>
                <a:rPr lang="en"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Allowed for feature teams </a:t>
              </a:r>
              <a:endParaRPr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aramond"/>
                <a:buChar char="●"/>
              </a:pPr>
              <a:r>
                <a:rPr lang="en"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Independent deployment for </a:t>
              </a:r>
              <a:r>
                <a:rPr lang="en"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continuous</a:t>
              </a:r>
              <a:r>
                <a:rPr lang="en"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 development</a:t>
              </a:r>
              <a:endParaRPr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25" name="Google Shape;325;p28"/>
          <p:cNvGrpSpPr/>
          <p:nvPr/>
        </p:nvGrpSpPr>
        <p:grpSpPr>
          <a:xfrm>
            <a:off x="4825350" y="121887"/>
            <a:ext cx="4004773" cy="2468872"/>
            <a:chOff x="1081896" y="283713"/>
            <a:chExt cx="2127144" cy="2395800"/>
          </a:xfrm>
        </p:grpSpPr>
        <p:sp>
          <p:nvSpPr>
            <p:cNvPr id="326" name="Google Shape;326;p28"/>
            <p:cNvSpPr/>
            <p:nvPr/>
          </p:nvSpPr>
          <p:spPr>
            <a:xfrm>
              <a:off x="1126139" y="283713"/>
              <a:ext cx="2082900" cy="239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1083263" y="341730"/>
              <a:ext cx="2082900" cy="8943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1081896" y="344181"/>
              <a:ext cx="2082900" cy="89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Dependency Injection</a:t>
              </a:r>
              <a:endParaRPr b="1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(Autofac)</a:t>
              </a:r>
              <a:endParaRPr b="1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1126139" y="1236041"/>
              <a:ext cx="2030400" cy="1443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30" name="Google Shape;330;p28"/>
          <p:cNvSpPr/>
          <p:nvPr/>
        </p:nvSpPr>
        <p:spPr>
          <a:xfrm>
            <a:off x="4825350" y="1083250"/>
            <a:ext cx="38847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ramond"/>
              <a:buChar char="●"/>
            </a:pPr>
            <a:r>
              <a:rPr lang="en"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Reduce coupling of concrete types from code that utilizes that type</a:t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Injects the rules of interface into the instance</a:t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●"/>
            </a:pPr>
            <a:r>
              <a:rPr lang="en"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Mock components for simulation</a:t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1" name="Google Shape;331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Conceptual Sketch</a:t>
            </a:r>
            <a:endParaRPr/>
          </a:p>
        </p:txBody>
      </p:sp>
      <p:sp>
        <p:nvSpPr>
          <p:cNvPr id="337" name="Google Shape;337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29"/>
          <p:cNvSpPr/>
          <p:nvPr/>
        </p:nvSpPr>
        <p:spPr>
          <a:xfrm>
            <a:off x="3190575" y="3621175"/>
            <a:ext cx="627000" cy="19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9"/>
          <p:cNvSpPr txBox="1"/>
          <p:nvPr/>
        </p:nvSpPr>
        <p:spPr>
          <a:xfrm>
            <a:off x="3190575" y="3576925"/>
            <a:ext cx="7554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Ad Hoc</a:t>
            </a:r>
            <a:endParaRPr sz="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40" name="Google Shape;3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500" y="1335025"/>
            <a:ext cx="6718999" cy="32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 txBox="1"/>
          <p:nvPr>
            <p:ph type="title"/>
          </p:nvPr>
        </p:nvSpPr>
        <p:spPr>
          <a:xfrm>
            <a:off x="311700" y="42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Networking Overview</a:t>
            </a:r>
            <a:endParaRPr/>
          </a:p>
        </p:txBody>
      </p:sp>
      <p:sp>
        <p:nvSpPr>
          <p:cNvPr id="346" name="Google Shape;346;p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7" name="Google Shape;3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738" y="1095063"/>
            <a:ext cx="658177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Translation using Application Resource File (.resx)</a:t>
            </a:r>
            <a:endParaRPr/>
          </a:p>
        </p:txBody>
      </p:sp>
      <p:sp>
        <p:nvSpPr>
          <p:cNvPr id="353" name="Google Shape;353;p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31"/>
          <p:cNvSpPr txBox="1"/>
          <p:nvPr>
            <p:ph idx="1" type="body"/>
          </p:nvPr>
        </p:nvSpPr>
        <p:spPr>
          <a:xfrm>
            <a:off x="404450" y="1469200"/>
            <a:ext cx="7868400" cy="360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Easy Translation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Human translator simply translates an excel like spreadsheet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Defined at compile time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Automatically selects language defined by phone’s settings (If supported)</a:t>
            </a:r>
            <a:endParaRPr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5" name="Google Shape;3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50" y="3135825"/>
            <a:ext cx="3333299" cy="17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600" y="3135825"/>
            <a:ext cx="3333300" cy="17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1"/>
          <p:cNvSpPr txBox="1"/>
          <p:nvPr/>
        </p:nvSpPr>
        <p:spPr>
          <a:xfrm>
            <a:off x="420050" y="2705625"/>
            <a:ext cx="255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1"/>
          <p:cNvSpPr txBox="1"/>
          <p:nvPr/>
        </p:nvSpPr>
        <p:spPr>
          <a:xfrm>
            <a:off x="4904300" y="2705625"/>
            <a:ext cx="255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Spanish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00" y="1193650"/>
            <a:ext cx="1441425" cy="1441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000" y="3108275"/>
            <a:ext cx="1441423" cy="14414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387" y="1193650"/>
            <a:ext cx="1441423" cy="14414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3174" y="3108275"/>
            <a:ext cx="1441423" cy="14414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92386" y="3108275"/>
            <a:ext cx="1441423" cy="14414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71" name="Google Shape;7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3174" y="1193650"/>
            <a:ext cx="1441423" cy="14414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sp>
        <p:nvSpPr>
          <p:cNvPr id="72" name="Google Shape;72;p14"/>
          <p:cNvSpPr txBox="1"/>
          <p:nvPr/>
        </p:nvSpPr>
        <p:spPr>
          <a:xfrm>
            <a:off x="1668425" y="1193650"/>
            <a:ext cx="1599900" cy="144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David Boschwitz </a:t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Team Lead</a:t>
            </a:r>
            <a:endParaRPr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757738" y="1193613"/>
            <a:ext cx="1441500" cy="144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Austin  Keen</a:t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Graphic Design Lead</a:t>
            </a:r>
            <a:endParaRPr sz="1800">
              <a:solidFill>
                <a:schemeClr val="accent3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7688525" y="1193613"/>
            <a:ext cx="1441500" cy="144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Logan Fladung</a:t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Subject Matter Expert</a:t>
            </a:r>
            <a:endParaRPr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668425" y="3108250"/>
            <a:ext cx="1599900" cy="144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Justin   Kaufer</a:t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User Research &amp; Test Lead</a:t>
            </a:r>
            <a:endParaRPr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757750" y="3108250"/>
            <a:ext cx="1599900" cy="144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Robert Schedler</a:t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Globalization Expert</a:t>
            </a:r>
            <a:endParaRPr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7688525" y="3108238"/>
            <a:ext cx="1441500" cy="144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Caleb   Nash</a:t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Lead Frontend</a:t>
            </a:r>
            <a:endParaRPr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"/>
          <p:cNvSpPr txBox="1"/>
          <p:nvPr>
            <p:ph type="title"/>
          </p:nvPr>
        </p:nvSpPr>
        <p:spPr>
          <a:xfrm>
            <a:off x="0" y="4570800"/>
            <a:ext cx="431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Decomposition</a:t>
            </a:r>
            <a:endParaRPr/>
          </a:p>
        </p:txBody>
      </p:sp>
      <p:sp>
        <p:nvSpPr>
          <p:cNvPr id="364" name="Google Shape;364;p3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5" name="Google Shape;3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613" y="271013"/>
            <a:ext cx="6200775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/>
          <p:nvPr/>
        </p:nvSpPr>
        <p:spPr>
          <a:xfrm>
            <a:off x="5609625" y="1159800"/>
            <a:ext cx="3534600" cy="3983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71" name="Google Shape;371;p33"/>
          <p:cNvSpPr/>
          <p:nvPr/>
        </p:nvSpPr>
        <p:spPr>
          <a:xfrm>
            <a:off x="0" y="1159800"/>
            <a:ext cx="5609700" cy="3983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72" name="Google Shape;37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Capability</a:t>
            </a:r>
            <a:endParaRPr/>
          </a:p>
        </p:txBody>
      </p:sp>
      <p:sp>
        <p:nvSpPr>
          <p:cNvPr id="373" name="Google Shape;373;p33"/>
          <p:cNvSpPr txBox="1"/>
          <p:nvPr>
            <p:ph idx="1" type="body"/>
          </p:nvPr>
        </p:nvSpPr>
        <p:spPr>
          <a:xfrm>
            <a:off x="311725" y="1156200"/>
            <a:ext cx="49524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General User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Google Maps API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Implements custom renderer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Fastest route from current location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Two different viewing choices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Administrator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Enter in new relief location information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Verification on map before saving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4" name="Google Shape;374;p3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5" name="Google Shape;3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100" y="1305492"/>
            <a:ext cx="1795676" cy="369231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6" name="Google Shape;37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9075" y="1305505"/>
            <a:ext cx="1795676" cy="369228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7" name="Google Shape;37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9076" y="1305507"/>
            <a:ext cx="1795676" cy="369227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 Capability</a:t>
            </a:r>
            <a:endParaRPr/>
          </a:p>
        </p:txBody>
      </p:sp>
      <p:sp>
        <p:nvSpPr>
          <p:cNvPr id="383" name="Google Shape;383;p34"/>
          <p:cNvSpPr txBox="1"/>
          <p:nvPr>
            <p:ph idx="1" type="body"/>
          </p:nvPr>
        </p:nvSpPr>
        <p:spPr>
          <a:xfrm>
            <a:off x="261475" y="1152475"/>
            <a:ext cx="4389900" cy="31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General User</a:t>
            </a:r>
            <a:endParaRPr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accent6"/>
                </a:solidFill>
              </a:rPr>
              <a:t>News updates based of locational data</a:t>
            </a:r>
            <a:endParaRPr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accent6"/>
                </a:solidFill>
              </a:rPr>
              <a:t>Headers expand to full stories when selected</a:t>
            </a:r>
            <a:endParaRPr>
              <a:solidFill>
                <a:schemeClr val="accent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Administrator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>
                <a:solidFill>
                  <a:schemeClr val="accent6"/>
                </a:solidFill>
              </a:rPr>
              <a:t>Enter in news information related to specific locations</a:t>
            </a:r>
            <a:endParaRPr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84" name="Google Shape;384;p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5" name="Google Shape;3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503" y="715275"/>
            <a:ext cx="2172625" cy="402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8375" y="715275"/>
            <a:ext cx="2172625" cy="402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 </a:t>
            </a:r>
            <a:r>
              <a:rPr lang="en"/>
              <a:t>Capability</a:t>
            </a:r>
            <a:endParaRPr/>
          </a:p>
        </p:txBody>
      </p:sp>
      <p:sp>
        <p:nvSpPr>
          <p:cNvPr id="392" name="Google Shape;392;p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35"/>
          <p:cNvSpPr txBox="1"/>
          <p:nvPr>
            <p:ph idx="1" type="body"/>
          </p:nvPr>
        </p:nvSpPr>
        <p:spPr>
          <a:xfrm>
            <a:off x="261475" y="1152475"/>
            <a:ext cx="5789700" cy="3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accent6"/>
                </a:solidFill>
              </a:rPr>
              <a:t>Verify identity by sending selfie to other users of app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accent6"/>
                </a:solidFill>
              </a:rPr>
              <a:t>Authentication handshake</a:t>
            </a:r>
            <a:endParaRPr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accent6"/>
                </a:solidFill>
              </a:rPr>
              <a:t>Automatically allowed to communicate with Red Cross staff</a:t>
            </a:r>
            <a:endParaRPr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accent6"/>
                </a:solidFill>
              </a:rPr>
              <a:t>Ad hoc network allows communication without cellular or data coverage</a:t>
            </a:r>
            <a:endParaRPr>
              <a:solidFill>
                <a:schemeClr val="accent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394" name="Google Shape;3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3375" y="254450"/>
            <a:ext cx="2300349" cy="473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type="title"/>
          </p:nvPr>
        </p:nvSpPr>
        <p:spPr>
          <a:xfrm>
            <a:off x="360000" y="423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 &amp; Mitigation</a:t>
            </a:r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>
            <a:off x="311551" y="3849763"/>
            <a:ext cx="8176129" cy="1099420"/>
            <a:chOff x="1593000" y="2322568"/>
            <a:chExt cx="5957975" cy="643500"/>
          </a:xfrm>
        </p:grpSpPr>
        <p:sp>
          <p:nvSpPr>
            <p:cNvPr id="401" name="Google Shape;401;p3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Similarly, with chat functions and bad users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4403053" y="2476168"/>
              <a:ext cx="29712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Authentication between users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8" name="Google Shape;408;p36"/>
          <p:cNvGrpSpPr/>
          <p:nvPr/>
        </p:nvGrpSpPr>
        <p:grpSpPr>
          <a:xfrm>
            <a:off x="311551" y="2729497"/>
            <a:ext cx="8176129" cy="1161335"/>
            <a:chOff x="1593000" y="2321968"/>
            <a:chExt cx="5957975" cy="679740"/>
          </a:xfrm>
        </p:grpSpPr>
        <p:sp>
          <p:nvSpPr>
            <p:cNvPr id="409" name="Google Shape;409;p36"/>
            <p:cNvSpPr/>
            <p:nvPr/>
          </p:nvSpPr>
          <p:spPr>
            <a:xfrm>
              <a:off x="3728375" y="23219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Spread misinformation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4394191" y="2435607"/>
              <a:ext cx="29712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Administrators are the only users that have access to saving to the server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6" name="Google Shape;416;p36"/>
          <p:cNvGrpSpPr/>
          <p:nvPr/>
        </p:nvGrpSpPr>
        <p:grpSpPr>
          <a:xfrm>
            <a:off x="311551" y="1611265"/>
            <a:ext cx="8176129" cy="1229589"/>
            <a:chOff x="1593000" y="2322568"/>
            <a:chExt cx="5957975" cy="719689"/>
          </a:xfrm>
        </p:grpSpPr>
        <p:sp>
          <p:nvSpPr>
            <p:cNvPr id="417" name="Google Shape;417;p3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Admin devices hijacked by hackers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4394190" y="2399957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Grant command on server is only way to receive access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4" name="Google Shape;424;p36"/>
          <p:cNvSpPr txBox="1"/>
          <p:nvPr/>
        </p:nvSpPr>
        <p:spPr>
          <a:xfrm>
            <a:off x="2141400" y="1154050"/>
            <a:ext cx="132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Risk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5" name="Google Shape;425;p36"/>
          <p:cNvSpPr txBox="1"/>
          <p:nvPr/>
        </p:nvSpPr>
        <p:spPr>
          <a:xfrm>
            <a:off x="5621325" y="1154050"/>
            <a:ext cx="132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Mitigation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6" name="Google Shape;426;p3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grpSp>
        <p:nvGrpSpPr>
          <p:cNvPr id="432" name="Google Shape;432;p37"/>
          <p:cNvGrpSpPr/>
          <p:nvPr/>
        </p:nvGrpSpPr>
        <p:grpSpPr>
          <a:xfrm>
            <a:off x="-43" y="1020449"/>
            <a:ext cx="2869854" cy="3680464"/>
            <a:chOff x="1118234" y="283725"/>
            <a:chExt cx="2090816" cy="4134424"/>
          </a:xfrm>
        </p:grpSpPr>
        <p:sp>
          <p:nvSpPr>
            <p:cNvPr id="433" name="Google Shape;433;p3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1233918" y="1225022"/>
              <a:ext cx="1815000" cy="3089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NUnit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Arrange, Act, Assert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Tested all data structures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Various tests within each component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Unit</a:t>
              </a:r>
              <a:endParaRPr sz="24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437" name="Google Shape;437;p37"/>
          <p:cNvGrpSpPr/>
          <p:nvPr/>
        </p:nvGrpSpPr>
        <p:grpSpPr>
          <a:xfrm>
            <a:off x="2991444" y="1020449"/>
            <a:ext cx="2892226" cy="3680464"/>
            <a:chOff x="1118234" y="283725"/>
            <a:chExt cx="2090816" cy="4134424"/>
          </a:xfrm>
        </p:grpSpPr>
        <p:sp>
          <p:nvSpPr>
            <p:cNvPr id="438" name="Google Shape;438;p3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233918" y="1225022"/>
              <a:ext cx="1815000" cy="3089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Interactions between components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Functionality testing for  every component upon integration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E.g. navigation to the news feed from the main menu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Integration</a:t>
              </a:r>
              <a:endParaRPr sz="24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442" name="Google Shape;442;p37"/>
          <p:cNvGrpSpPr/>
          <p:nvPr/>
        </p:nvGrpSpPr>
        <p:grpSpPr>
          <a:xfrm>
            <a:off x="6005329" y="1020449"/>
            <a:ext cx="3022902" cy="3680464"/>
            <a:chOff x="1118234" y="283725"/>
            <a:chExt cx="2090816" cy="4134424"/>
          </a:xfrm>
        </p:grpSpPr>
        <p:sp>
          <p:nvSpPr>
            <p:cNvPr id="443" name="Google Shape;443;p3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1233918" y="1225022"/>
              <a:ext cx="1815000" cy="3089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User demographic survey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Tasks established by feature team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Feedback from users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Redesign / validate feature usability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Usability</a:t>
              </a:r>
              <a:endParaRPr sz="24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447" name="Google Shape;447;p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453" name="Google Shape;4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13" y="1017725"/>
            <a:ext cx="3820976" cy="3820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54" name="Google Shape;454;p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14859" l="0" r="0" t="24662"/>
          <a:stretch/>
        </p:blipFill>
        <p:spPr>
          <a:xfrm>
            <a:off x="-86850" y="3011625"/>
            <a:ext cx="9230848" cy="24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grpSp>
        <p:nvGrpSpPr>
          <p:cNvPr id="85" name="Google Shape;85;p15"/>
          <p:cNvGrpSpPr/>
          <p:nvPr/>
        </p:nvGrpSpPr>
        <p:grpSpPr>
          <a:xfrm>
            <a:off x="3203025" y="1139150"/>
            <a:ext cx="2882481" cy="1751050"/>
            <a:chOff x="3071461" y="2013639"/>
            <a:chExt cx="1944600" cy="1058100"/>
          </a:xfrm>
        </p:grpSpPr>
        <p:sp>
          <p:nvSpPr>
            <p:cNvPr id="86" name="Google Shape;86;p15"/>
            <p:cNvSpPr/>
            <p:nvPr/>
          </p:nvSpPr>
          <p:spPr>
            <a:xfrm flipH="1" rot="10800000">
              <a:off x="3071461" y="2013639"/>
              <a:ext cx="1944600" cy="10581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asdfasdfasdfasdfasdfasdfasdfasd</a:t>
              </a:r>
              <a:endParaRPr/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3100806" y="2013767"/>
              <a:ext cx="14517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Goal</a:t>
              </a:r>
              <a:endPara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3071461" y="2340274"/>
              <a:ext cx="1944600" cy="571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Design a tool to aid users impacted by natural disasters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311695" y="1139341"/>
            <a:ext cx="2891332" cy="1837556"/>
            <a:chOff x="1126865" y="2013876"/>
            <a:chExt cx="2364904" cy="1110306"/>
          </a:xfrm>
        </p:grpSpPr>
        <p:sp>
          <p:nvSpPr>
            <p:cNvPr id="90" name="Google Shape;90;p15"/>
            <p:cNvSpPr/>
            <p:nvPr/>
          </p:nvSpPr>
          <p:spPr>
            <a:xfrm>
              <a:off x="1126869" y="2013882"/>
              <a:ext cx="2364900" cy="10557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1226530" y="2013876"/>
              <a:ext cx="14517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Problem</a:t>
              </a:r>
              <a:endPara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15"/>
            <p:cNvSpPr txBox="1"/>
            <p:nvPr/>
          </p:nvSpPr>
          <p:spPr>
            <a:xfrm>
              <a:off x="1126865" y="2340282"/>
              <a:ext cx="23649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Natural disasters are becoming more 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prevalent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Providing relief is becoming more necessary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93;p15"/>
          <p:cNvGrpSpPr/>
          <p:nvPr/>
        </p:nvGrpSpPr>
        <p:grpSpPr>
          <a:xfrm>
            <a:off x="6082293" y="1138994"/>
            <a:ext cx="2766806" cy="1751365"/>
            <a:chOff x="4823294" y="1895750"/>
            <a:chExt cx="3001200" cy="832200"/>
          </a:xfrm>
        </p:grpSpPr>
        <p:sp>
          <p:nvSpPr>
            <p:cNvPr id="94" name="Google Shape;94;p15"/>
            <p:cNvSpPr/>
            <p:nvPr/>
          </p:nvSpPr>
          <p:spPr>
            <a:xfrm>
              <a:off x="4823294" y="1895750"/>
              <a:ext cx="3001200" cy="8322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 txBox="1"/>
            <p:nvPr/>
          </p:nvSpPr>
          <p:spPr>
            <a:xfrm>
              <a:off x="4898226" y="1895923"/>
              <a:ext cx="2417100" cy="32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Solution</a:t>
              </a:r>
              <a:endPara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15"/>
            <p:cNvSpPr txBox="1"/>
            <p:nvPr/>
          </p:nvSpPr>
          <p:spPr>
            <a:xfrm>
              <a:off x="4823294" y="2146998"/>
              <a:ext cx="3001200" cy="402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Create functionality by mirroring what users need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Survey</a:t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311700" y="1051225"/>
            <a:ext cx="4943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makes our project unique?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311700" y="1667500"/>
            <a:ext cx="6836400" cy="22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Expert Interviews with Red Cross employees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Identified users’ essential needs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Emergency toolbox that shows up to date information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Road closures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 Cross locations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Supplies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Allows for device communication even if there is no cellular or data coverage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Analyzed other emergency applications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None utilized ad hoc network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600" y="3385973"/>
            <a:ext cx="2673675" cy="1688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600" y="217653"/>
            <a:ext cx="2190051" cy="219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376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 </a:t>
            </a:r>
            <a:endParaRPr/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4" name="Google Shape;114;p17"/>
          <p:cNvGrpSpPr/>
          <p:nvPr/>
        </p:nvGrpSpPr>
        <p:grpSpPr>
          <a:xfrm>
            <a:off x="3546062" y="1066429"/>
            <a:ext cx="2892226" cy="1862971"/>
            <a:chOff x="1118234" y="283725"/>
            <a:chExt cx="2090816" cy="4134424"/>
          </a:xfrm>
        </p:grpSpPr>
        <p:sp>
          <p:nvSpPr>
            <p:cNvPr id="115" name="Google Shape;115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1233850" y="639708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Mark roads that are unsafe and not allow routes through them</a:t>
              </a:r>
              <a:endParaRPr sz="1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18" name="Google Shape;118;p17"/>
          <p:cNvGrpSpPr/>
          <p:nvPr/>
        </p:nvGrpSpPr>
        <p:grpSpPr>
          <a:xfrm>
            <a:off x="788325" y="3046181"/>
            <a:ext cx="2892226" cy="1941525"/>
            <a:chOff x="1118234" y="283725"/>
            <a:chExt cx="2090816" cy="4134424"/>
          </a:xfrm>
        </p:grpSpPr>
        <p:sp>
          <p:nvSpPr>
            <p:cNvPr id="119" name="Google Shape;119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1233850" y="632866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Work across iOS and Android platforms</a:t>
              </a:r>
              <a:endParaRPr sz="1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5875" y="3404750"/>
            <a:ext cx="1224375" cy="122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17"/>
          <p:cNvGrpSpPr/>
          <p:nvPr/>
        </p:nvGrpSpPr>
        <p:grpSpPr>
          <a:xfrm>
            <a:off x="467662" y="1066429"/>
            <a:ext cx="2892226" cy="1862971"/>
            <a:chOff x="1118234" y="283725"/>
            <a:chExt cx="2090816" cy="4134424"/>
          </a:xfrm>
        </p:grpSpPr>
        <p:sp>
          <p:nvSpPr>
            <p:cNvPr id="124" name="Google Shape;124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1233850" y="639708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Provide users with locations of relief support</a:t>
              </a:r>
              <a:endParaRPr sz="1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27" name="Google Shape;127;p17"/>
          <p:cNvGrpSpPr/>
          <p:nvPr/>
        </p:nvGrpSpPr>
        <p:grpSpPr>
          <a:xfrm>
            <a:off x="3854350" y="3046177"/>
            <a:ext cx="2892226" cy="1941525"/>
            <a:chOff x="1118234" y="283725"/>
            <a:chExt cx="2090816" cy="4134424"/>
          </a:xfrm>
        </p:grpSpPr>
        <p:sp>
          <p:nvSpPr>
            <p:cNvPr id="128" name="Google Shape;128;p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Allow users to send emergency pings to relief workers</a:t>
              </a:r>
              <a:endParaRPr sz="2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17"/>
          <p:cNvSpPr/>
          <p:nvPr/>
        </p:nvSpPr>
        <p:spPr>
          <a:xfrm>
            <a:off x="4045106" y="3122372"/>
            <a:ext cx="25107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Track users and reroute paths based on traffic along popular routes</a:t>
            </a:r>
            <a:endParaRPr sz="18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324850" y="8675"/>
            <a:ext cx="7071000" cy="13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311700" y="3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 cont.</a:t>
            </a:r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425" y="1473786"/>
            <a:ext cx="1127400" cy="11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50" y="3484473"/>
            <a:ext cx="1042275" cy="1042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8"/>
          <p:cNvGrpSpPr/>
          <p:nvPr/>
        </p:nvGrpSpPr>
        <p:grpSpPr>
          <a:xfrm>
            <a:off x="3609325" y="1106004"/>
            <a:ext cx="2892226" cy="1862971"/>
            <a:chOff x="1118234" y="283725"/>
            <a:chExt cx="2090816" cy="4134424"/>
          </a:xfrm>
        </p:grpSpPr>
        <p:sp>
          <p:nvSpPr>
            <p:cNvPr id="142" name="Google Shape;142;p1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1233850" y="301492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Function without internet and cellular connections through an ad hoc communication process</a:t>
              </a:r>
              <a:endParaRPr sz="1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45" name="Google Shape;145;p18"/>
          <p:cNvGrpSpPr/>
          <p:nvPr/>
        </p:nvGrpSpPr>
        <p:grpSpPr>
          <a:xfrm>
            <a:off x="794088" y="3074129"/>
            <a:ext cx="2892226" cy="1862971"/>
            <a:chOff x="1118234" y="283725"/>
            <a:chExt cx="2090816" cy="4134424"/>
          </a:xfrm>
        </p:grpSpPr>
        <p:sp>
          <p:nvSpPr>
            <p:cNvPr id="146" name="Google Shape;146;p1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Have different types of users including relief worker, ordinary user, and admin</a:t>
              </a:r>
              <a:endParaRPr sz="1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49" name="Google Shape;149;p18"/>
          <p:cNvSpPr/>
          <p:nvPr/>
        </p:nvSpPr>
        <p:spPr>
          <a:xfrm>
            <a:off x="587175" y="1101625"/>
            <a:ext cx="2808600" cy="184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18"/>
          <p:cNvGrpSpPr/>
          <p:nvPr/>
        </p:nvGrpSpPr>
        <p:grpSpPr>
          <a:xfrm>
            <a:off x="3902700" y="3074129"/>
            <a:ext cx="2892226" cy="1862971"/>
            <a:chOff x="1118234" y="283725"/>
            <a:chExt cx="2090816" cy="4134424"/>
          </a:xfrm>
        </p:grpSpPr>
        <p:sp>
          <p:nvSpPr>
            <p:cNvPr id="151" name="Google Shape;151;p1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1233850" y="639708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Provide constant news updates based off local settings</a:t>
              </a:r>
              <a:endParaRPr sz="1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54" name="Google Shape;154;p18"/>
          <p:cNvGrpSpPr/>
          <p:nvPr/>
        </p:nvGrpSpPr>
        <p:grpSpPr>
          <a:xfrm>
            <a:off x="499375" y="1141477"/>
            <a:ext cx="2892226" cy="1840225"/>
            <a:chOff x="1118234" y="276182"/>
            <a:chExt cx="2090816" cy="4083943"/>
          </a:xfrm>
        </p:grpSpPr>
        <p:sp>
          <p:nvSpPr>
            <p:cNvPr id="155" name="Google Shape;155;p1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1118234" y="276182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Allow users to communicate with each other via chat messaging</a:t>
              </a:r>
              <a:endParaRPr sz="1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/>
          <p:nvPr/>
        </p:nvSpPr>
        <p:spPr>
          <a:xfrm>
            <a:off x="324850" y="8675"/>
            <a:ext cx="7071000" cy="13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 txBox="1"/>
          <p:nvPr>
            <p:ph type="title"/>
          </p:nvPr>
        </p:nvSpPr>
        <p:spPr>
          <a:xfrm>
            <a:off x="311700" y="3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164" name="Google Shape;164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5" name="Google Shape;165;p19"/>
          <p:cNvGrpSpPr/>
          <p:nvPr/>
        </p:nvGrpSpPr>
        <p:grpSpPr>
          <a:xfrm>
            <a:off x="311684" y="2508051"/>
            <a:ext cx="7981145" cy="600122"/>
            <a:chOff x="1118234" y="-77146"/>
            <a:chExt cx="2063218" cy="4495294"/>
          </a:xfrm>
        </p:grpSpPr>
        <p:sp>
          <p:nvSpPr>
            <p:cNvPr id="166" name="Google Shape;166;p19"/>
            <p:cNvSpPr/>
            <p:nvPr/>
          </p:nvSpPr>
          <p:spPr>
            <a:xfrm>
              <a:off x="1178652" y="-77146"/>
              <a:ext cx="2002800" cy="4268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Provide users with locations of relief support</a:t>
              </a:r>
              <a:endParaRPr sz="1800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68" name="Google Shape;168;p19"/>
          <p:cNvGrpSpPr/>
          <p:nvPr/>
        </p:nvGrpSpPr>
        <p:grpSpPr>
          <a:xfrm>
            <a:off x="311684" y="1137205"/>
            <a:ext cx="7981145" cy="612709"/>
            <a:chOff x="1118234" y="-77146"/>
            <a:chExt cx="2063218" cy="4495294"/>
          </a:xfrm>
        </p:grpSpPr>
        <p:sp>
          <p:nvSpPr>
            <p:cNvPr id="169" name="Google Shape;169;p19"/>
            <p:cNvSpPr/>
            <p:nvPr/>
          </p:nvSpPr>
          <p:spPr>
            <a:xfrm>
              <a:off x="1178652" y="-77146"/>
              <a:ext cx="2002800" cy="4268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Work across iOS and Android platforms</a:t>
              </a:r>
              <a:endParaRPr/>
            </a:p>
          </p:txBody>
        </p:sp>
      </p:grpSp>
      <p:grpSp>
        <p:nvGrpSpPr>
          <p:cNvPr id="171" name="Google Shape;171;p19"/>
          <p:cNvGrpSpPr/>
          <p:nvPr/>
        </p:nvGrpSpPr>
        <p:grpSpPr>
          <a:xfrm>
            <a:off x="311677" y="1818800"/>
            <a:ext cx="7981145" cy="609112"/>
            <a:chOff x="1118234" y="-77146"/>
            <a:chExt cx="2063218" cy="4495294"/>
          </a:xfrm>
        </p:grpSpPr>
        <p:sp>
          <p:nvSpPr>
            <p:cNvPr id="172" name="Google Shape;172;p19"/>
            <p:cNvSpPr/>
            <p:nvPr/>
          </p:nvSpPr>
          <p:spPr>
            <a:xfrm>
              <a:off x="1178652" y="-77146"/>
              <a:ext cx="2002800" cy="4268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Function without internet and cellular connections through an ad hoc</a:t>
              </a:r>
              <a:endParaRPr/>
            </a:p>
          </p:txBody>
        </p:sp>
      </p:grpSp>
      <p:grpSp>
        <p:nvGrpSpPr>
          <p:cNvPr id="174" name="Google Shape;174;p19"/>
          <p:cNvGrpSpPr/>
          <p:nvPr/>
        </p:nvGrpSpPr>
        <p:grpSpPr>
          <a:xfrm>
            <a:off x="311687" y="3188313"/>
            <a:ext cx="7981145" cy="602369"/>
            <a:chOff x="1118234" y="-77146"/>
            <a:chExt cx="2063218" cy="4495294"/>
          </a:xfrm>
        </p:grpSpPr>
        <p:sp>
          <p:nvSpPr>
            <p:cNvPr id="175" name="Google Shape;175;p19"/>
            <p:cNvSpPr/>
            <p:nvPr/>
          </p:nvSpPr>
          <p:spPr>
            <a:xfrm>
              <a:off x="1178652" y="-77146"/>
              <a:ext cx="2002800" cy="4268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Provide constant news updates based off local settings</a:t>
              </a:r>
              <a:endParaRPr/>
            </a:p>
          </p:txBody>
        </p:sp>
      </p:grpSp>
      <p:grpSp>
        <p:nvGrpSpPr>
          <p:cNvPr id="177" name="Google Shape;177;p19"/>
          <p:cNvGrpSpPr/>
          <p:nvPr/>
        </p:nvGrpSpPr>
        <p:grpSpPr>
          <a:xfrm>
            <a:off x="311687" y="3874088"/>
            <a:ext cx="7981145" cy="602369"/>
            <a:chOff x="1118234" y="-77146"/>
            <a:chExt cx="2063218" cy="4495294"/>
          </a:xfrm>
        </p:grpSpPr>
        <p:sp>
          <p:nvSpPr>
            <p:cNvPr id="178" name="Google Shape;178;p19"/>
            <p:cNvSpPr/>
            <p:nvPr/>
          </p:nvSpPr>
          <p:spPr>
            <a:xfrm>
              <a:off x="1178652" y="-77146"/>
              <a:ext cx="2002800" cy="4268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1118234" y="341749"/>
              <a:ext cx="20481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Allow users to communicate with each other via chat messaging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 Overview </a:t>
            </a:r>
            <a:endParaRPr/>
          </a:p>
        </p:txBody>
      </p:sp>
      <p:grpSp>
        <p:nvGrpSpPr>
          <p:cNvPr id="185" name="Google Shape;185;p20"/>
          <p:cNvGrpSpPr/>
          <p:nvPr/>
        </p:nvGrpSpPr>
        <p:grpSpPr>
          <a:xfrm>
            <a:off x="6858000" y="1143590"/>
            <a:ext cx="2286000" cy="4000231"/>
            <a:chOff x="0" y="2295575"/>
            <a:chExt cx="2286000" cy="2847950"/>
          </a:xfrm>
        </p:grpSpPr>
        <p:grpSp>
          <p:nvGrpSpPr>
            <p:cNvPr id="186" name="Google Shape;186;p20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87" name="Google Shape;187;p20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0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9" name="Google Shape;189;p20"/>
            <p:cNvSpPr txBox="1"/>
            <p:nvPr/>
          </p:nvSpPr>
          <p:spPr>
            <a:xfrm>
              <a:off x="216310" y="2441104"/>
              <a:ext cx="18996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Scalability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20"/>
            <p:cNvSpPr txBox="1"/>
            <p:nvPr/>
          </p:nvSpPr>
          <p:spPr>
            <a:xfrm>
              <a:off x="0" y="3050050"/>
              <a:ext cx="2069700" cy="19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Ability to maintain performance and operation from not only concentrated local areas but to more distributed geographic regions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Ability to add new features and deploy rapidly 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" name="Google Shape;191;p20"/>
          <p:cNvGrpSpPr/>
          <p:nvPr/>
        </p:nvGrpSpPr>
        <p:grpSpPr>
          <a:xfrm>
            <a:off x="4572000" y="1143590"/>
            <a:ext cx="2286000" cy="4000231"/>
            <a:chOff x="0" y="2295575"/>
            <a:chExt cx="2286000" cy="2847950"/>
          </a:xfrm>
        </p:grpSpPr>
        <p:grpSp>
          <p:nvGrpSpPr>
            <p:cNvPr id="192" name="Google Shape;192;p20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93" name="Google Shape;193;p20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0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5" name="Google Shape;195;p20"/>
            <p:cNvSpPr txBox="1"/>
            <p:nvPr/>
          </p:nvSpPr>
          <p:spPr>
            <a:xfrm>
              <a:off x="216311" y="2441104"/>
              <a:ext cx="19968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Usability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20"/>
            <p:cNvSpPr txBox="1"/>
            <p:nvPr/>
          </p:nvSpPr>
          <p:spPr>
            <a:xfrm>
              <a:off x="0" y="3050050"/>
              <a:ext cx="2069700" cy="20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Ease of usability, the interface is easy to learn and navigate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Application should work with or without network connectivity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7" name="Google Shape;197;p20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98" name="Google Shape;198;p20"/>
          <p:cNvGrpSpPr/>
          <p:nvPr/>
        </p:nvGrpSpPr>
        <p:grpSpPr>
          <a:xfrm>
            <a:off x="2286000" y="1143590"/>
            <a:ext cx="2286000" cy="4000231"/>
            <a:chOff x="0" y="2295575"/>
            <a:chExt cx="2286000" cy="2847950"/>
          </a:xfrm>
        </p:grpSpPr>
        <p:grpSp>
          <p:nvGrpSpPr>
            <p:cNvPr id="199" name="Google Shape;199;p20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200" name="Google Shape;200;p20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0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2" name="Google Shape;202;p20"/>
            <p:cNvSpPr txBox="1"/>
            <p:nvPr/>
          </p:nvSpPr>
          <p:spPr>
            <a:xfrm>
              <a:off x="216297" y="2441104"/>
              <a:ext cx="20697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Performance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p20"/>
            <p:cNvSpPr txBox="1"/>
            <p:nvPr/>
          </p:nvSpPr>
          <p:spPr>
            <a:xfrm>
              <a:off x="0" y="3050050"/>
              <a:ext cx="20697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Users experience short response time, within 3 seconds from their request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High availability of our system with above 99% uptime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4" name="Google Shape;204;p20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05" name="Google Shape;205;p20"/>
          <p:cNvGrpSpPr/>
          <p:nvPr/>
        </p:nvGrpSpPr>
        <p:grpSpPr>
          <a:xfrm>
            <a:off x="0" y="1143590"/>
            <a:ext cx="2286000" cy="4000231"/>
            <a:chOff x="0" y="2295575"/>
            <a:chExt cx="2286000" cy="2847950"/>
          </a:xfrm>
        </p:grpSpPr>
        <p:grpSp>
          <p:nvGrpSpPr>
            <p:cNvPr id="206" name="Google Shape;206;p20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207" name="Google Shape;207;p20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9" name="Google Shape;209;p20"/>
            <p:cNvSpPr txBox="1"/>
            <p:nvPr/>
          </p:nvSpPr>
          <p:spPr>
            <a:xfrm>
              <a:off x="216311" y="2441104"/>
              <a:ext cx="19398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Security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10" name="Google Shape;210;p20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11" name="Google Shape;211;p20"/>
            <p:cNvSpPr txBox="1"/>
            <p:nvPr/>
          </p:nvSpPr>
          <p:spPr>
            <a:xfrm>
              <a:off x="0" y="3050050"/>
              <a:ext cx="2069700" cy="1902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Secure sign-in of authenticated users cannot be duped.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100% of messages will be encrypted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2" name="Google Shape;212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 Overview </a:t>
            </a:r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2286000" y="1143590"/>
            <a:ext cx="2286000" cy="4000231"/>
            <a:chOff x="0" y="2295575"/>
            <a:chExt cx="2286000" cy="2847950"/>
          </a:xfrm>
        </p:grpSpPr>
        <p:grpSp>
          <p:nvGrpSpPr>
            <p:cNvPr id="219" name="Google Shape;219;p21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220" name="Google Shape;220;p21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2" name="Google Shape;222;p21"/>
            <p:cNvSpPr txBox="1"/>
            <p:nvPr/>
          </p:nvSpPr>
          <p:spPr>
            <a:xfrm>
              <a:off x="216310" y="2441104"/>
              <a:ext cx="18996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Scalability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21"/>
            <p:cNvSpPr txBox="1"/>
            <p:nvPr/>
          </p:nvSpPr>
          <p:spPr>
            <a:xfrm>
              <a:off x="0" y="3050050"/>
              <a:ext cx="2069700" cy="19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Ability to maintain performance as more users use app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Ability to add new </a:t>
              </a: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capabilities</a:t>
              </a: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and deploy rapidly 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4" name="Google Shape;224;p21"/>
          <p:cNvGrpSpPr/>
          <p:nvPr/>
        </p:nvGrpSpPr>
        <p:grpSpPr>
          <a:xfrm>
            <a:off x="0" y="1143590"/>
            <a:ext cx="2286000" cy="4000231"/>
            <a:chOff x="0" y="2295575"/>
            <a:chExt cx="2286000" cy="2847950"/>
          </a:xfrm>
        </p:grpSpPr>
        <p:grpSp>
          <p:nvGrpSpPr>
            <p:cNvPr id="225" name="Google Shape;225;p21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226" name="Google Shape;226;p21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1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8" name="Google Shape;228;p21"/>
            <p:cNvSpPr txBox="1"/>
            <p:nvPr/>
          </p:nvSpPr>
          <p:spPr>
            <a:xfrm>
              <a:off x="216311" y="2441104"/>
              <a:ext cx="19968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Usability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21"/>
            <p:cNvSpPr txBox="1"/>
            <p:nvPr/>
          </p:nvSpPr>
          <p:spPr>
            <a:xfrm>
              <a:off x="0" y="3050050"/>
              <a:ext cx="2069700" cy="20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nterface is easy to learn and navigate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Application works with or without network connectivity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0" name="Google Shape;230;p21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31" name="Google Shape;231;p21"/>
          <p:cNvGrpSpPr/>
          <p:nvPr/>
        </p:nvGrpSpPr>
        <p:grpSpPr>
          <a:xfrm>
            <a:off x="4572000" y="1143590"/>
            <a:ext cx="2286000" cy="4000231"/>
            <a:chOff x="0" y="2295575"/>
            <a:chExt cx="2286000" cy="2847950"/>
          </a:xfrm>
        </p:grpSpPr>
        <p:grpSp>
          <p:nvGrpSpPr>
            <p:cNvPr id="232" name="Google Shape;232;p21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233" name="Google Shape;233;p21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1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5" name="Google Shape;235;p21"/>
            <p:cNvSpPr txBox="1"/>
            <p:nvPr/>
          </p:nvSpPr>
          <p:spPr>
            <a:xfrm>
              <a:off x="216297" y="2441104"/>
              <a:ext cx="20697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Performance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21"/>
            <p:cNvSpPr txBox="1"/>
            <p:nvPr/>
          </p:nvSpPr>
          <p:spPr>
            <a:xfrm>
              <a:off x="0" y="3050050"/>
              <a:ext cx="20697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Users experience short response time from server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High availability of our system with above 99% uptime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21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38" name="Google Shape;238;p21"/>
          <p:cNvGrpSpPr/>
          <p:nvPr/>
        </p:nvGrpSpPr>
        <p:grpSpPr>
          <a:xfrm>
            <a:off x="6858000" y="1143590"/>
            <a:ext cx="2286000" cy="4000231"/>
            <a:chOff x="0" y="2295575"/>
            <a:chExt cx="2286000" cy="2847950"/>
          </a:xfrm>
        </p:grpSpPr>
        <p:grpSp>
          <p:nvGrpSpPr>
            <p:cNvPr id="239" name="Google Shape;239;p21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240" name="Google Shape;240;p21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1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2" name="Google Shape;242;p21"/>
            <p:cNvSpPr txBox="1"/>
            <p:nvPr/>
          </p:nvSpPr>
          <p:spPr>
            <a:xfrm>
              <a:off x="216311" y="2441104"/>
              <a:ext cx="19398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Security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21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44" name="Google Shape;244;p21"/>
            <p:cNvSpPr txBox="1"/>
            <p:nvPr/>
          </p:nvSpPr>
          <p:spPr>
            <a:xfrm>
              <a:off x="0" y="3050050"/>
              <a:ext cx="2069700" cy="1902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Secure sign-in of authenticated users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All messages are encrypted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5" name="Google Shape;245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